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302" r:id="rId5"/>
    <p:sldId id="304" r:id="rId6"/>
    <p:sldId id="306" r:id="rId7"/>
    <p:sldId id="307" r:id="rId8"/>
    <p:sldId id="308" r:id="rId9"/>
    <p:sldId id="258" r:id="rId10"/>
    <p:sldId id="288" r:id="rId11"/>
    <p:sldId id="289" r:id="rId12"/>
    <p:sldId id="291" r:id="rId13"/>
    <p:sldId id="309" r:id="rId14"/>
    <p:sldId id="317" r:id="rId15"/>
    <p:sldId id="322" r:id="rId16"/>
    <p:sldId id="320" r:id="rId17"/>
    <p:sldId id="318" r:id="rId18"/>
    <p:sldId id="319" r:id="rId19"/>
    <p:sldId id="321" r:id="rId20"/>
    <p:sldId id="311" r:id="rId21"/>
    <p:sldId id="312" r:id="rId22"/>
    <p:sldId id="313" r:id="rId23"/>
    <p:sldId id="296" r:id="rId24"/>
    <p:sldId id="297" r:id="rId25"/>
    <p:sldId id="299" r:id="rId26"/>
    <p:sldId id="300" r:id="rId27"/>
    <p:sldId id="276" r:id="rId28"/>
    <p:sldId id="314" r:id="rId29"/>
    <p:sldId id="315" r:id="rId30"/>
    <p:sldId id="290" r:id="rId31"/>
    <p:sldId id="278" r:id="rId32"/>
    <p:sldId id="316" r:id="rId33"/>
    <p:sldId id="293" r:id="rId34"/>
    <p:sldId id="294" r:id="rId35"/>
    <p:sldId id="295" r:id="rId36"/>
    <p:sldId id="279" r:id="rId37"/>
    <p:sldId id="280" r:id="rId38"/>
    <p:sldId id="281" r:id="rId39"/>
    <p:sldId id="282" r:id="rId40"/>
    <p:sldId id="284" r:id="rId41"/>
    <p:sldId id="285" r:id="rId42"/>
    <p:sldId id="283" r:id="rId43"/>
    <p:sldId id="28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3D96-25E5-D9D8-90A9-9C354DA6E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883A3-64BC-1501-DE20-158AEDA7C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5266D-01DC-5F06-0A1F-7D4B683F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4B65F-8435-EB97-4F41-371551C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18FC-452E-2DEB-AA79-57CE1E77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43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5EC9-014C-214B-499A-856B11E5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189C6-8CA4-7A72-C325-DFA0505FB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B0F5E-0F6E-F7CB-56A0-6B8205C2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20872-43E4-DE2A-EC35-FC0EF7B5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D89FF-7856-029A-ACE1-5D13E722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82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095AE8-7F29-B626-E1DC-BBC36235A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8857D-0193-EAC3-E936-B13153EB3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F0CC4-01F1-5368-684C-88202566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889C4-1C2A-D881-CD60-74AECAED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EADE1-E7DF-49D0-5FEA-71B93333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26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9756-3AB8-7BED-BDDA-C6A2A960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F6CE0-C9AF-B07E-D3A1-B431D29C5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93EA6-7716-5EE4-2BAB-FD3AE0FE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C46E3-6A0D-F5DE-9A09-1D8FE162D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769F8-0E1B-B286-2D59-F87AC07A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79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5723-D252-A81D-09E6-BB3939B04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C86D6-BBEC-9D84-1E7B-6713AC73C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F74A6-E755-943C-549A-8D1CEE737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F309F-2EA4-3420-A49B-32B8C45A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EA8C3-2354-0DE7-9973-95AD058A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73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4B95-7DD1-62D6-FD65-D5A00B4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11505-F0B0-A689-C54A-15519E87B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D6984-DC01-6956-4951-9DE14FE2C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37CB1-E8CE-ABDE-A258-E5963696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0E19B-07BF-A6D4-EBC0-2CDB4CDC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254F0-3C96-27D7-6306-B53601BF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50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0EB2-C065-469E-04EB-0BEB417E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F9C82-8B28-8512-1465-82BD17D6B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12F7C-10EB-82C5-CFEB-66FAF924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4D5272-1385-85AF-1AC0-E686C6694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B291-16FF-361C-6C37-CA60CA4CB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6B0B4-09D6-9651-F260-3878F619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2C5CD0-36E9-885C-528F-BD427F68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77C33-B35E-659D-DC81-9FFE6AEE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79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BB46-519A-2829-AF9A-9B7B4DEB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3D0EF-16B3-77C0-5228-BC4CEAAC4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40AC8-8DF9-D687-F871-59F6FC52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EDBE5-3487-DADC-FB0A-A6DA78CA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8A519-0E06-A348-3C27-A8055D754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89A103-ACD7-EFD0-9C68-609307D8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46282-5EC5-26F7-6305-D6338EB8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46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84A1-6CE9-2A3A-1FD9-B9937A8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F673B-50AB-59F5-C888-F9CB1CF5F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33137-27C7-D8E8-6EB0-A68660B7C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552E5-E980-1014-DDB8-BCDA5AD4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9B2F5-E2EF-7871-1FF8-B499D92C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211D1-0CD6-05A9-B391-133D5468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29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C16C-CB7C-4739-7609-F3D848DD6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7938D-C188-2370-A380-6E7F1759A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ECDF9-9958-ACA8-39AC-12402B2C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AC865-5B4C-B863-4A4A-56EC7EC9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2D735-D9FF-406D-9D8C-0D7E1D19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23D59-6CDD-DB5C-98E1-5F39513F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57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71EAB0-0EE6-A1A2-EBE6-91AA19213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5471E-0189-5A57-7700-0F312FDF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71C09-A824-DC84-0E6D-D940C4114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E2B41-17CE-4F8C-A1A4-8E51D57147B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91121-D888-1406-9E2A-45DFD8515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D6CE4-D97B-914C-1812-BFFEE8F50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CA414-3701-4A2D-9F27-2F7B3C1BA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36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2A3F-9EEA-35FD-0460-509110E24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0390" y="223866"/>
            <a:ext cx="9144000" cy="2387600"/>
          </a:xfrm>
        </p:spPr>
        <p:txBody>
          <a:bodyPr>
            <a:normAutofit/>
          </a:bodyPr>
          <a:lstStyle/>
          <a:p>
            <a:r>
              <a:rPr lang="en-IN" sz="4800" b="1" dirty="0"/>
              <a:t>NLP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7A4D0-05B8-970B-BE0D-C80B7F034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0" y="2894372"/>
            <a:ext cx="4632960" cy="469030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Under Guidance of: </a:t>
            </a:r>
            <a:r>
              <a:rPr lang="en-IN" sz="2400" b="1" dirty="0">
                <a:solidFill>
                  <a:schemeClr val="accent1"/>
                </a:solidFill>
              </a:rPr>
              <a:t>Ms. Bhanu Priya</a:t>
            </a:r>
          </a:p>
          <a:p>
            <a:endParaRPr lang="en-IN" dirty="0"/>
          </a:p>
        </p:txBody>
      </p:sp>
      <p:pic>
        <p:nvPicPr>
          <p:cNvPr id="1026" name="Picture 2" descr="Guide to Sentiment Analysis using Natural Language Processing">
            <a:extLst>
              <a:ext uri="{FF2B5EF4-FFF2-40B4-BE49-F238E27FC236}">
                <a16:creationId xmlns:a16="http://schemas.microsoft.com/office/drawing/2014/main" id="{F73C90D5-F80C-EF0E-F853-9444A26C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482" y="3052735"/>
            <a:ext cx="3798074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E06B4-650F-9DB6-B2DF-2993299C30B5}"/>
              </a:ext>
            </a:extLst>
          </p:cNvPr>
          <p:cNvSpPr txBox="1"/>
          <p:nvPr/>
        </p:nvSpPr>
        <p:spPr>
          <a:xfrm>
            <a:off x="6440557" y="3570136"/>
            <a:ext cx="43493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                              Project By</a:t>
            </a:r>
            <a:r>
              <a:rPr lang="en-IN" sz="1800" dirty="0"/>
              <a:t>:</a:t>
            </a:r>
          </a:p>
          <a:p>
            <a:pPr algn="ctr"/>
            <a:r>
              <a:rPr lang="en-IN" sz="1800" dirty="0" err="1"/>
              <a:t>Jeshma</a:t>
            </a:r>
            <a:r>
              <a:rPr lang="en-IN" sz="1800" dirty="0"/>
              <a:t> </a:t>
            </a:r>
            <a:r>
              <a:rPr lang="en-IN" sz="1800" dirty="0" err="1"/>
              <a:t>Hasti</a:t>
            </a:r>
            <a:endParaRPr lang="en-IN" sz="1800" dirty="0"/>
          </a:p>
          <a:p>
            <a:pPr algn="ctr"/>
            <a:r>
              <a:rPr lang="en-IN" sz="1800" dirty="0" err="1"/>
              <a:t>Ramireedy</a:t>
            </a:r>
            <a:r>
              <a:rPr lang="en-IN" sz="1800" dirty="0"/>
              <a:t> Vara Lakshmi Devika</a:t>
            </a:r>
          </a:p>
          <a:p>
            <a:pPr algn="ctr"/>
            <a:r>
              <a:rPr lang="en-IN" sz="1800" dirty="0" err="1"/>
              <a:t>Avulapati</a:t>
            </a:r>
            <a:r>
              <a:rPr lang="en-IN" sz="1800" dirty="0"/>
              <a:t> Swetha</a:t>
            </a:r>
          </a:p>
          <a:p>
            <a:pPr algn="ctr"/>
            <a:r>
              <a:rPr lang="en-IN" sz="1800" dirty="0"/>
              <a:t>Vaishnavi Abhimanyu </a:t>
            </a:r>
            <a:r>
              <a:rPr lang="en-IN" sz="1800" dirty="0" err="1"/>
              <a:t>Sonune</a:t>
            </a:r>
            <a:endParaRPr lang="en-IN" sz="1800" dirty="0"/>
          </a:p>
          <a:p>
            <a:pPr algn="ctr"/>
            <a:r>
              <a:rPr lang="en-IN" sz="1800" dirty="0"/>
              <a:t>Kante Sampath Kumar</a:t>
            </a:r>
          </a:p>
          <a:p>
            <a:pPr algn="ctr"/>
            <a:r>
              <a:rPr lang="en-IN" sz="1800" dirty="0"/>
              <a:t>H </a:t>
            </a:r>
            <a:r>
              <a:rPr lang="en-IN" sz="1800" dirty="0" err="1"/>
              <a:t>Shreyank</a:t>
            </a:r>
            <a:endParaRPr lang="en-IN" sz="1800" dirty="0"/>
          </a:p>
          <a:p>
            <a:pPr algn="ctr"/>
            <a:r>
              <a:rPr lang="en-IN" sz="1800" dirty="0"/>
              <a:t>A Dhananjaya Kumar</a:t>
            </a:r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7058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50B5-8912-6B8B-B25F-EAC77168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234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EDA &amp; </a:t>
            </a:r>
            <a:r>
              <a:rPr lang="en-IN" sz="4400" b="1" dirty="0" err="1">
                <a:solidFill>
                  <a:schemeClr val="accent2">
                    <a:lumMod val="50000"/>
                  </a:schemeClr>
                </a:solidFill>
              </a:rPr>
              <a:t>Vizualization</a:t>
            </a: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IN" sz="4400" b="1" dirty="0" err="1">
                <a:solidFill>
                  <a:schemeClr val="accent2">
                    <a:lumMod val="50000"/>
                  </a:schemeClr>
                </a:solidFill>
              </a:rPr>
              <a:t>ontd</a:t>
            </a: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17ACF-8878-7565-8A57-8117961D6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471106"/>
            <a:ext cx="6467669" cy="4172290"/>
          </a:xfr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7C1FDF3-949F-9E48-60D9-6BA255972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74" y="1306286"/>
            <a:ext cx="3972800" cy="544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9E2D81-98F7-7920-80FF-6B74D9B64801}"/>
              </a:ext>
            </a:extLst>
          </p:cNvPr>
          <p:cNvSpPr txBox="1"/>
          <p:nvPr/>
        </p:nvSpPr>
        <p:spPr>
          <a:xfrm>
            <a:off x="904048" y="1147667"/>
            <a:ext cx="6401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Sentiment mapped into 2 classes:</a:t>
            </a:r>
          </a:p>
          <a:p>
            <a:r>
              <a:rPr lang="en-IN" sz="2000" dirty="0"/>
              <a:t>If the rating is more than 2  is sentiment “POSITIVE”.</a:t>
            </a:r>
          </a:p>
          <a:p>
            <a:r>
              <a:rPr lang="en-IN" sz="2000" dirty="0"/>
              <a:t>If the rating is less than 2 or equal is sentiment “NEGATIVE”.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0822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851A-4B5B-1BB0-299D-0A9791BD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1783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Exploratory Data Analysis(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IN" sz="4400" b="1" dirty="0" err="1">
                <a:solidFill>
                  <a:schemeClr val="accent2">
                    <a:lumMod val="50000"/>
                  </a:schemeClr>
                </a:solidFill>
              </a:rPr>
              <a:t>ontd</a:t>
            </a: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725E5AF-FB94-34CF-E2DE-88E7226439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8" y="1255757"/>
            <a:ext cx="3703327" cy="388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017287C-7B2F-86CE-454C-1C1492AB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93" y="1255757"/>
            <a:ext cx="3703327" cy="36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DABE6-090A-F142-44B3-68FE307A5DBA}"/>
              </a:ext>
            </a:extLst>
          </p:cNvPr>
          <p:cNvSpPr txBox="1"/>
          <p:nvPr/>
        </p:nvSpPr>
        <p:spPr>
          <a:xfrm>
            <a:off x="550506" y="5141965"/>
            <a:ext cx="304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Pie chart for Rating Distribution Across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3BAA5-85AD-B325-2BC9-C5689F4AA76F}"/>
              </a:ext>
            </a:extLst>
          </p:cNvPr>
          <p:cNvSpPr txBox="1"/>
          <p:nvPr/>
        </p:nvSpPr>
        <p:spPr>
          <a:xfrm>
            <a:off x="4528457" y="5116186"/>
            <a:ext cx="3135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effectLst/>
              </a:rPr>
              <a:t>To display descriptive statistics for the length of reviews (</a:t>
            </a:r>
            <a:r>
              <a:rPr lang="en-US" b="0" dirty="0" err="1">
                <a:effectLst/>
              </a:rPr>
              <a:t>Main_Reviews</a:t>
            </a:r>
            <a:r>
              <a:rPr lang="en-US" b="0" dirty="0">
                <a:effectLst/>
              </a:rPr>
              <a:t>) with a 5-star rating</a:t>
            </a:r>
          </a:p>
          <a:p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6FED4A0-511E-6493-5B95-E37A79416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130" y="1545707"/>
            <a:ext cx="3584209" cy="33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A4C2F-8ED6-3BED-80B1-3F3B7D2213A7}"/>
              </a:ext>
            </a:extLst>
          </p:cNvPr>
          <p:cNvSpPr txBox="1"/>
          <p:nvPr/>
        </p:nvSpPr>
        <p:spPr>
          <a:xfrm>
            <a:off x="8565501" y="5141965"/>
            <a:ext cx="3255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effectLst/>
              </a:rPr>
              <a:t>Display descriptive statistics for the length of reviews(</a:t>
            </a:r>
            <a:r>
              <a:rPr lang="en-US" b="0" dirty="0" err="1">
                <a:effectLst/>
              </a:rPr>
              <a:t>Detailed_Reviews</a:t>
            </a:r>
            <a:r>
              <a:rPr lang="en-US" b="0" dirty="0">
                <a:effectLst/>
              </a:rPr>
              <a:t>) with a 5-star rating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03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E7DE-5F38-494A-FCD5-CD51C43F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7307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Text Pre-Processing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67899-3665-DF8A-A090-BD532B6BC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481" y="1588723"/>
            <a:ext cx="6368074" cy="49041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65B75-0F54-739B-C337-F66DC1E37785}"/>
              </a:ext>
            </a:extLst>
          </p:cNvPr>
          <p:cNvSpPr txBox="1"/>
          <p:nvPr/>
        </p:nvSpPr>
        <p:spPr>
          <a:xfrm>
            <a:off x="979714" y="942392"/>
            <a:ext cx="291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Tokenization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889DC-5388-F112-C75E-C588BB1D7FDE}"/>
              </a:ext>
            </a:extLst>
          </p:cNvPr>
          <p:cNvSpPr txBox="1"/>
          <p:nvPr/>
        </p:nvSpPr>
        <p:spPr>
          <a:xfrm>
            <a:off x="1101012" y="1912782"/>
            <a:ext cx="3377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Tokenization is breaking the documents or sentences into chunks called tokens. Each token carries a semantic meaning associated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Libraries used:</a:t>
            </a:r>
          </a:p>
          <a:p>
            <a:r>
              <a:rPr lang="en-IN" dirty="0"/>
              <a:t>import </a:t>
            </a:r>
            <a:r>
              <a:rPr lang="en-IN" dirty="0" err="1"/>
              <a:t>nltk</a:t>
            </a:r>
            <a:endParaRPr lang="en-IN" dirty="0"/>
          </a:p>
          <a:p>
            <a:r>
              <a:rPr lang="en-IN" dirty="0" err="1"/>
              <a:t>nltk.download</a:t>
            </a:r>
            <a:r>
              <a:rPr lang="en-IN" dirty="0"/>
              <a:t>('</a:t>
            </a:r>
            <a:r>
              <a:rPr lang="en-IN" dirty="0" err="1"/>
              <a:t>punkt</a:t>
            </a:r>
            <a:r>
              <a:rPr lang="en-IN" dirty="0"/>
              <a:t>')</a:t>
            </a:r>
          </a:p>
          <a:p>
            <a:r>
              <a:rPr lang="en-IN" dirty="0"/>
              <a:t>from </a:t>
            </a:r>
            <a:r>
              <a:rPr lang="en-IN" dirty="0" err="1"/>
              <a:t>nltk.tokenize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word_tokenize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E36E0-38D5-1E31-4339-707B6C1BF782}"/>
              </a:ext>
            </a:extLst>
          </p:cNvPr>
          <p:cNvSpPr txBox="1"/>
          <p:nvPr/>
        </p:nvSpPr>
        <p:spPr>
          <a:xfrm>
            <a:off x="5306750" y="830431"/>
            <a:ext cx="6167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length of the </a:t>
            </a:r>
            <a:r>
              <a:rPr lang="en-IN"/>
              <a:t>Detailed_Review</a:t>
            </a:r>
            <a:r>
              <a:rPr lang="en-IN" dirty="0"/>
              <a:t> after tokenization as shown below:</a:t>
            </a:r>
          </a:p>
        </p:txBody>
      </p:sp>
    </p:spTree>
    <p:extLst>
      <p:ext uri="{BB962C8B-B14F-4D97-AF65-F5344CB8AC3E}">
        <p14:creationId xmlns:p14="http://schemas.microsoft.com/office/powerpoint/2010/main" val="422107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C42B8-5ED4-2B91-1429-40C3ADBA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Text Pre-Processing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45D67-0645-D73B-5EBE-0723E4B0C07E}"/>
              </a:ext>
            </a:extLst>
          </p:cNvPr>
          <p:cNvSpPr txBox="1"/>
          <p:nvPr/>
        </p:nvSpPr>
        <p:spPr>
          <a:xfrm>
            <a:off x="1026367" y="979714"/>
            <a:ext cx="5859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Stop Words</a:t>
            </a:r>
          </a:p>
          <a:p>
            <a:endParaRPr lang="en-IN" sz="3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FABA40-D22E-5C4E-4A97-188E9A97B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4303"/>
            <a:ext cx="9991725" cy="4898572"/>
          </a:xfrm>
        </p:spPr>
      </p:pic>
    </p:spTree>
    <p:extLst>
      <p:ext uri="{BB962C8B-B14F-4D97-AF65-F5344CB8AC3E}">
        <p14:creationId xmlns:p14="http://schemas.microsoft.com/office/powerpoint/2010/main" val="55588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BD95-C8F9-8949-F349-5FFC346D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5408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Text Pre-Preprocessing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AE77-CE5F-0259-89C0-783E9E20A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200"/>
            <a:ext cx="10515600" cy="626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BFAB7-0652-EFAD-2FC0-FEB10797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76399"/>
            <a:ext cx="5596467" cy="3749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0CBB4-D5C5-8983-8A8C-B05340EA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4" y="1641251"/>
            <a:ext cx="55911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CA50-D969-EE5B-DFD6-1327391A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Text Pre-Processing(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37F43-D268-7295-9128-F3705C0FD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6800"/>
            <a:ext cx="10515600" cy="9148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Lemmatization:</a:t>
            </a:r>
            <a:r>
              <a:rPr lang="en-US" sz="2500" b="0" i="0" dirty="0">
                <a:effectLst/>
              </a:rPr>
              <a:t>The context and part of speech of a word in a sentence to return the base or dictionary form of a word</a:t>
            </a:r>
            <a:endParaRPr lang="en-IN" sz="25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806D2-ECF0-020C-7AA7-E88FA348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005012"/>
            <a:ext cx="5762625" cy="4852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6D5F-43B8-68B1-6C05-68F87A24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981654"/>
            <a:ext cx="5381625" cy="47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A80E-00A8-1F43-D179-2342ECF5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Text Pre-Preprocessing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F9F4-C717-68F6-AB83-F3C17EB31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751"/>
            <a:ext cx="10515600" cy="6445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Stemming: </a:t>
            </a:r>
            <a:r>
              <a:rPr lang="en-US" sz="2700" b="0" i="0" dirty="0">
                <a:effectLst/>
              </a:rPr>
              <a:t>It reduces words to their base or root form, often by removing common prefixes and suffixes.</a:t>
            </a:r>
            <a:endParaRPr lang="en-IN" sz="27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AD02B-2524-7757-7252-95A907E7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828801"/>
            <a:ext cx="5419725" cy="486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852E8-57C6-F3C5-0AED-350E30095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692275"/>
            <a:ext cx="509111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0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91A3-5F91-3338-0CE3-A1F3D9A9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Word Cloud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239469C-522D-2276-549D-BC9D881301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019176"/>
            <a:ext cx="5222464" cy="47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F424AF3-5E46-4D1C-EAB5-641527F41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36" y="1019176"/>
            <a:ext cx="5222464" cy="47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A5462-C38B-5AE3-2E46-5F926624F88B}"/>
              </a:ext>
            </a:extLst>
          </p:cNvPr>
          <p:cNvSpPr txBox="1"/>
          <p:nvPr/>
        </p:nvSpPr>
        <p:spPr>
          <a:xfrm>
            <a:off x="1485900" y="5838824"/>
            <a:ext cx="25241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b="1" dirty="0"/>
              <a:t>In </a:t>
            </a:r>
            <a:r>
              <a:rPr lang="en-IN" sz="2500" b="1" dirty="0" err="1"/>
              <a:t>MainReview</a:t>
            </a:r>
            <a:endParaRPr lang="en-IN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161A5-0F7E-4E93-4291-49753D40A46B}"/>
              </a:ext>
            </a:extLst>
          </p:cNvPr>
          <p:cNvSpPr txBox="1"/>
          <p:nvPr/>
        </p:nvSpPr>
        <p:spPr>
          <a:xfrm>
            <a:off x="7204280" y="5838824"/>
            <a:ext cx="35337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b="1" dirty="0"/>
              <a:t>In </a:t>
            </a:r>
            <a:r>
              <a:rPr lang="en-IN" sz="2500" b="1" dirty="0" err="1"/>
              <a:t>Detailed_Review</a:t>
            </a:r>
            <a:endParaRPr lang="en-IN" sz="2500" b="1" dirty="0"/>
          </a:p>
        </p:txBody>
      </p:sp>
    </p:spTree>
    <p:extLst>
      <p:ext uri="{BB962C8B-B14F-4D97-AF65-F5344CB8AC3E}">
        <p14:creationId xmlns:p14="http://schemas.microsoft.com/office/powerpoint/2010/main" val="871661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0ED2-BEE5-7AEB-BF3E-14BB1A26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Word Cloud(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5D0A8DE-35DF-F11B-1D46-5034CF3051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990600"/>
            <a:ext cx="49530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370B445-4058-311F-F66C-3375AF246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44" y="990599"/>
            <a:ext cx="4810125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64A2DD-6B52-8894-69F5-911D1AF75026}"/>
              </a:ext>
            </a:extLst>
          </p:cNvPr>
          <p:cNvSpPr txBox="1"/>
          <p:nvPr/>
        </p:nvSpPr>
        <p:spPr>
          <a:xfrm>
            <a:off x="1733550" y="5867400"/>
            <a:ext cx="29432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b="1" dirty="0"/>
              <a:t>For </a:t>
            </a:r>
            <a:r>
              <a:rPr lang="en-IN" sz="2500" b="1" dirty="0" err="1"/>
              <a:t>MainReview</a:t>
            </a:r>
            <a:endParaRPr lang="en-IN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8AC1F-FE3A-F2CF-272C-F06F5B368B26}"/>
              </a:ext>
            </a:extLst>
          </p:cNvPr>
          <p:cNvSpPr txBox="1"/>
          <p:nvPr/>
        </p:nvSpPr>
        <p:spPr>
          <a:xfrm>
            <a:off x="7239000" y="5682734"/>
            <a:ext cx="33718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b="1" dirty="0"/>
              <a:t>For </a:t>
            </a:r>
            <a:r>
              <a:rPr lang="en-IN" sz="2500" b="1" dirty="0" err="1"/>
              <a:t>Detailed_Review</a:t>
            </a:r>
            <a:endParaRPr lang="en-IN" sz="2500" b="1" dirty="0"/>
          </a:p>
        </p:txBody>
      </p:sp>
    </p:spTree>
    <p:extLst>
      <p:ext uri="{BB962C8B-B14F-4D97-AF65-F5344CB8AC3E}">
        <p14:creationId xmlns:p14="http://schemas.microsoft.com/office/powerpoint/2010/main" val="1780551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2094-32CE-3873-EBE1-0AD01A6A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Word Cloud(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CB8896-B4A8-66EB-C03A-8ED466EA2D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53331"/>
            <a:ext cx="45344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7537FED-9908-937C-BFC2-89A12C2B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649" y="1253331"/>
            <a:ext cx="5024438" cy="42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C33C3-01E9-A121-A640-C0D947D21008}"/>
              </a:ext>
            </a:extLst>
          </p:cNvPr>
          <p:cNvSpPr txBox="1"/>
          <p:nvPr/>
        </p:nvSpPr>
        <p:spPr>
          <a:xfrm>
            <a:off x="1466850" y="5654158"/>
            <a:ext cx="26384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b="1" dirty="0"/>
              <a:t>For </a:t>
            </a:r>
            <a:r>
              <a:rPr lang="en-IN" sz="2500" b="1" dirty="0" err="1"/>
              <a:t>MainReview</a:t>
            </a:r>
            <a:endParaRPr lang="en-IN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35BF8-823D-4CA8-CEDD-8BE8D848B075}"/>
              </a:ext>
            </a:extLst>
          </p:cNvPr>
          <p:cNvSpPr txBox="1"/>
          <p:nvPr/>
        </p:nvSpPr>
        <p:spPr>
          <a:xfrm>
            <a:off x="7019925" y="5654158"/>
            <a:ext cx="35528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b="1" dirty="0"/>
              <a:t>For </a:t>
            </a:r>
            <a:r>
              <a:rPr lang="en-IN" sz="2500" b="1" dirty="0" err="1"/>
              <a:t>Detailed_Review</a:t>
            </a:r>
            <a:endParaRPr lang="en-IN" sz="2500" b="1" dirty="0"/>
          </a:p>
        </p:txBody>
      </p:sp>
    </p:spTree>
    <p:extLst>
      <p:ext uri="{BB962C8B-B14F-4D97-AF65-F5344CB8AC3E}">
        <p14:creationId xmlns:p14="http://schemas.microsoft.com/office/powerpoint/2010/main" val="36866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EDAC-BD1E-62D8-C169-152630FE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8EF6-D6FC-DEE0-5E50-B04C057BC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450"/>
            <a:ext cx="10515600" cy="4351338"/>
          </a:xfrm>
        </p:spPr>
        <p:txBody>
          <a:bodyPr/>
          <a:lstStyle/>
          <a:p>
            <a:r>
              <a:rPr lang="en-IN" sz="2600" dirty="0"/>
              <a:t>BUSINESS OBJECTIVE</a:t>
            </a:r>
          </a:p>
          <a:p>
            <a:r>
              <a:rPr lang="en-IN" sz="2600" dirty="0"/>
              <a:t>APPROACH</a:t>
            </a:r>
          </a:p>
          <a:p>
            <a:r>
              <a:rPr lang="en-IN" sz="2600" dirty="0"/>
              <a:t>SELECTING BEST MODEL</a:t>
            </a:r>
          </a:p>
          <a:p>
            <a:r>
              <a:rPr lang="en-IN" sz="2600" dirty="0"/>
              <a:t>MODEL DEPLOYMENT</a:t>
            </a:r>
          </a:p>
          <a:p>
            <a:r>
              <a:rPr lang="en-IN" sz="2600" dirty="0"/>
              <a:t>RESULTS</a:t>
            </a:r>
          </a:p>
          <a:p>
            <a:pPr marL="0" indent="0">
              <a:buNone/>
            </a:pPr>
            <a:endParaRPr lang="en-IN" sz="2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901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15D7-4F99-D150-4586-4C2ECB9E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973"/>
            <a:ext cx="10515600" cy="524987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WORD CLOUD(</a:t>
            </a:r>
            <a:r>
              <a:rPr lang="en-IN" sz="4400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B1ADC5-A8DA-5C47-27D1-E25B356D10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22960"/>
            <a:ext cx="10515600" cy="517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C130C-1171-3675-05CF-37F1383712DE}"/>
              </a:ext>
            </a:extLst>
          </p:cNvPr>
          <p:cNvSpPr txBox="1"/>
          <p:nvPr/>
        </p:nvSpPr>
        <p:spPr>
          <a:xfrm>
            <a:off x="2743200" y="5994400"/>
            <a:ext cx="670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Count of most frequent words In </a:t>
            </a:r>
            <a:r>
              <a:rPr lang="en-IN" sz="2500" b="1" dirty="0" err="1"/>
              <a:t>MainReview</a:t>
            </a:r>
            <a:endParaRPr lang="en-IN" sz="2500" b="1" dirty="0"/>
          </a:p>
        </p:txBody>
      </p:sp>
    </p:spTree>
    <p:extLst>
      <p:ext uri="{BB962C8B-B14F-4D97-AF65-F5344CB8AC3E}">
        <p14:creationId xmlns:p14="http://schemas.microsoft.com/office/powerpoint/2010/main" val="227570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4489-3617-6112-19E8-11F270AF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WORD CLOUD(</a:t>
            </a:r>
            <a:r>
              <a:rPr lang="en-IN" sz="4400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676BF-B46B-2A11-4F29-506867D6B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16000"/>
            <a:ext cx="10515600" cy="49479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DE86D-5C25-5EDB-0E66-D0820EFC750E}"/>
              </a:ext>
            </a:extLst>
          </p:cNvPr>
          <p:cNvSpPr txBox="1"/>
          <p:nvPr/>
        </p:nvSpPr>
        <p:spPr>
          <a:xfrm>
            <a:off x="2062480" y="5872480"/>
            <a:ext cx="750824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Count of most frequent words In </a:t>
            </a:r>
            <a:r>
              <a:rPr lang="en-IN" sz="2500" b="1" dirty="0" err="1"/>
              <a:t>Detailed_Review</a:t>
            </a:r>
            <a:endParaRPr lang="en-IN" sz="2500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8907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67EB-FB0D-6BF6-7089-3FF0B940E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5229071"/>
            <a:ext cx="10515600" cy="823595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  <a:cs typeface="Courier New" panose="02070309020205020404" pitchFamily="49" charset="0"/>
              </a:rPr>
              <a:t>T</a:t>
            </a:r>
            <a:r>
              <a:rPr lang="en-US" sz="2500" b="1" dirty="0">
                <a:effectLst/>
                <a:latin typeface="+mn-lt"/>
                <a:cs typeface="Courier New" panose="02070309020205020404" pitchFamily="49" charset="0"/>
              </a:rPr>
              <a:t>he length of words in a review for all the rating</a:t>
            </a:r>
            <a:b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IN" sz="25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563186-8B4E-2F40-9825-06B32209D8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399569"/>
            <a:ext cx="10058400" cy="461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6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A335-EB69-6352-1168-E66859A0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067492"/>
            <a:ext cx="10515600" cy="717226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2">
                    <a:lumMod val="50000"/>
                  </a:schemeClr>
                </a:solidFill>
              </a:rPr>
              <a:t>Count vectorizer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C31F6A5-DCB8-5015-DB37-D58D0CE3B5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946" y="2472612"/>
            <a:ext cx="5915609" cy="399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86243A-C983-3AF4-B34B-7E0E11C03029}"/>
              </a:ext>
            </a:extLst>
          </p:cNvPr>
          <p:cNvSpPr txBox="1"/>
          <p:nvPr/>
        </p:nvSpPr>
        <p:spPr>
          <a:xfrm>
            <a:off x="6096000" y="1784718"/>
            <a:ext cx="5915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Unigram: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 is a single word sequence of word.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C835F-7093-EEE6-699F-92B5241BF7D9}"/>
              </a:ext>
            </a:extLst>
          </p:cNvPr>
          <p:cNvSpPr txBox="1"/>
          <p:nvPr/>
        </p:nvSpPr>
        <p:spPr>
          <a:xfrm>
            <a:off x="576943" y="354936"/>
            <a:ext cx="7354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Feature Extraction(</a:t>
            </a:r>
            <a:r>
              <a:rPr lang="en-IN" sz="4000" b="1" dirty="0" err="1">
                <a:solidFill>
                  <a:schemeClr val="accent2">
                    <a:lumMod val="50000"/>
                  </a:schemeClr>
                </a:solidFill>
                <a:latin typeface="+mj-lt"/>
              </a:rPr>
              <a:t>contd</a:t>
            </a:r>
            <a:r>
              <a:rPr lang="en-IN" sz="4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10254-096E-B9C0-EFD8-248F81ED5753}"/>
              </a:ext>
            </a:extLst>
          </p:cNvPr>
          <p:cNvSpPr txBox="1"/>
          <p:nvPr/>
        </p:nvSpPr>
        <p:spPr>
          <a:xfrm>
            <a:off x="576943" y="1984773"/>
            <a:ext cx="463982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Count Vectorizer is a text analysis tool that converts text data into numerical vectors based on word frequency counts.</a:t>
            </a:r>
          </a:p>
          <a:p>
            <a:r>
              <a:rPr lang="en-US" sz="2000" b="1" dirty="0"/>
              <a:t>Libraries used:</a:t>
            </a:r>
          </a:p>
          <a:p>
            <a:r>
              <a:rPr lang="en-US" sz="2000" b="0" dirty="0">
                <a:solidFill>
                  <a:srgbClr val="AF00DB"/>
                </a:solidFill>
                <a:effectLst/>
              </a:rPr>
              <a:t>from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sklearn.feature_extraction.text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dirty="0">
                <a:solidFill>
                  <a:srgbClr val="AF00DB"/>
                </a:solidFill>
                <a:effectLst/>
              </a:rPr>
              <a:t>import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CountVectorizer</a:t>
            </a:r>
            <a:endParaRPr lang="en-US" sz="2000" b="0" dirty="0">
              <a:solidFill>
                <a:srgbClr val="000000"/>
              </a:solidFill>
              <a:effectLst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9273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4F10-7542-CCEA-0EB9-B3E559A2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55" y="402448"/>
            <a:ext cx="10515600" cy="717226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2">
                    <a:lumMod val="50000"/>
                  </a:schemeClr>
                </a:solidFill>
              </a:rPr>
              <a:t>Count vectorizer(</a:t>
            </a:r>
            <a:r>
              <a:rPr lang="en-IN" sz="3600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sz="3600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21482257-797D-F45A-8CC2-71250E9B37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9" y="2029569"/>
            <a:ext cx="52251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1F05E-5014-FDE6-E466-9433DAE6A933}"/>
              </a:ext>
            </a:extLst>
          </p:cNvPr>
          <p:cNvSpPr txBox="1"/>
          <p:nvPr/>
        </p:nvSpPr>
        <p:spPr>
          <a:xfrm>
            <a:off x="763555" y="1225277"/>
            <a:ext cx="5058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Bigram</a:t>
            </a:r>
            <a:r>
              <a:rPr lang="en-IN" sz="2000" dirty="0"/>
              <a:t>: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is a two-word sequence of words.</a:t>
            </a:r>
            <a:endParaRPr lang="en-IN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8E37136-E646-3DF8-B1F0-27ADD4E25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029569"/>
            <a:ext cx="5498841" cy="469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85894-E952-C186-A4DE-2076899AA33D}"/>
              </a:ext>
            </a:extLst>
          </p:cNvPr>
          <p:cNvSpPr txBox="1"/>
          <p:nvPr/>
        </p:nvSpPr>
        <p:spPr>
          <a:xfrm>
            <a:off x="6369700" y="1256055"/>
            <a:ext cx="477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Trigram:</a:t>
            </a:r>
            <a:r>
              <a:rPr lang="en-US" sz="1800" b="0" i="0" dirty="0">
                <a:solidFill>
                  <a:srgbClr val="040C28"/>
                </a:solidFill>
                <a:effectLst/>
                <a:latin typeface="Google Sans"/>
              </a:rPr>
              <a:t> is a three-word sequence of words.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1321050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4B8B-271B-9A95-F988-B329A3FDC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>
            <a:normAutofit/>
          </a:bodyPr>
          <a:lstStyle/>
          <a:p>
            <a:pPr algn="l"/>
            <a:r>
              <a:rPr lang="en-IN" sz="40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Term Frequency with TFIDF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C3037-CEE9-1390-8BC7-A317F1158193}"/>
              </a:ext>
            </a:extLst>
          </p:cNvPr>
          <p:cNvSpPr txBox="1"/>
          <p:nvPr/>
        </p:nvSpPr>
        <p:spPr>
          <a:xfrm>
            <a:off x="838200" y="1344353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73239"/>
                </a:solidFill>
                <a:effectLst/>
              </a:rPr>
              <a:t>TFID stands for Term Frequency Inverse Document Frequency of records. The meaning increases proportionally to the number of times in the text a word appears but is compensated by the word frequency in the corpus (data-set).</a:t>
            </a:r>
            <a:endParaRPr lang="en-IN" sz="2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A5765B1-F0BA-DC84-3509-D785D8EC47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45" y="2496147"/>
            <a:ext cx="5325020" cy="400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A584F19-ED92-D9E0-DAE9-58573D78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36" y="2182936"/>
            <a:ext cx="5520610" cy="46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61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82BD-47BB-5E8F-3F32-1A567911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en-IN" sz="44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Term Frequency with TFIDF</a:t>
            </a:r>
            <a:endParaRPr lang="en-IN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E2D9AF1-66BB-18D0-9EE2-BD74E7132E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52" y="1564640"/>
            <a:ext cx="8089640" cy="48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2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4FF2-2DB1-918F-BC1C-335049EC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1783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Sentiment Analysis &amp; Models Evaluated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B299-2768-02B8-504B-EF8963365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908"/>
            <a:ext cx="10515600" cy="5210135"/>
          </a:xfrm>
        </p:spPr>
        <p:txBody>
          <a:bodyPr>
            <a:normAutofit/>
          </a:bodyPr>
          <a:lstStyle/>
          <a:p>
            <a:r>
              <a:rPr lang="en-IN" sz="2600" dirty="0">
                <a:solidFill>
                  <a:srgbClr val="0070C0"/>
                </a:solidFill>
              </a:rPr>
              <a:t>Vader-</a:t>
            </a:r>
            <a:r>
              <a:rPr lang="en-IN" sz="2600" dirty="0" err="1">
                <a:solidFill>
                  <a:srgbClr val="0070C0"/>
                </a:solidFill>
              </a:rPr>
              <a:t>Lexcion</a:t>
            </a:r>
            <a:r>
              <a:rPr lang="en-IN" sz="2600" dirty="0">
                <a:solidFill>
                  <a:srgbClr val="0070C0"/>
                </a:solidFill>
              </a:rPr>
              <a:t> based</a:t>
            </a:r>
          </a:p>
          <a:p>
            <a:r>
              <a:rPr lang="en-IN" sz="2600" dirty="0" err="1">
                <a:solidFill>
                  <a:srgbClr val="0070C0"/>
                </a:solidFill>
              </a:rPr>
              <a:t>Affin-Lexcion</a:t>
            </a:r>
            <a:r>
              <a:rPr lang="en-IN" sz="2600" dirty="0">
                <a:solidFill>
                  <a:srgbClr val="0070C0"/>
                </a:solidFill>
              </a:rPr>
              <a:t> based</a:t>
            </a:r>
          </a:p>
          <a:p>
            <a:r>
              <a:rPr lang="en-IN" dirty="0">
                <a:solidFill>
                  <a:srgbClr val="0070C0"/>
                </a:solidFill>
              </a:rPr>
              <a:t>Machine learning Based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Logistic Regression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Decision Tree</a:t>
            </a:r>
          </a:p>
          <a:p>
            <a:pPr lvl="1"/>
            <a:r>
              <a:rPr lang="en-IN" dirty="0" err="1">
                <a:solidFill>
                  <a:srgbClr val="0070C0"/>
                </a:solidFill>
              </a:rPr>
              <a:t>Naives</a:t>
            </a:r>
            <a:r>
              <a:rPr lang="en-IN" dirty="0">
                <a:solidFill>
                  <a:srgbClr val="0070C0"/>
                </a:solidFill>
              </a:rPr>
              <a:t>' Bayes Classifier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Support Vector Machine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KNN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Random Forests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Support Vector Machine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Ensemble Methods</a:t>
            </a:r>
            <a:endParaRPr lang="en-IN" sz="1600" dirty="0">
              <a:solidFill>
                <a:srgbClr val="0070C0"/>
              </a:solidFill>
            </a:endParaRPr>
          </a:p>
          <a:p>
            <a:pPr lvl="2"/>
            <a:r>
              <a:rPr lang="en-IN" sz="1600" dirty="0">
                <a:solidFill>
                  <a:srgbClr val="0070C0"/>
                </a:solidFill>
              </a:rPr>
              <a:t>Ada Boost</a:t>
            </a:r>
          </a:p>
          <a:p>
            <a:pPr lvl="2"/>
            <a:r>
              <a:rPr lang="en-IN" sz="1600" dirty="0">
                <a:solidFill>
                  <a:srgbClr val="0070C0"/>
                </a:solidFill>
              </a:rPr>
              <a:t>Extreme Gradient Boosting</a:t>
            </a:r>
          </a:p>
          <a:p>
            <a:pPr marL="0" indent="0">
              <a:buNone/>
            </a:pPr>
            <a:endParaRPr lang="en-IN" sz="3000" dirty="0">
              <a:solidFill>
                <a:srgbClr val="0070C0"/>
              </a:solidFill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71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F21D-5C35-390E-F30C-C606D3D0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315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Vader-Lexicon based</a:t>
            </a: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6486A5-FF10-5EF6-57D4-786D2ACDD5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260475"/>
            <a:ext cx="10256739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47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0B84-D0F0-CAD7-9323-F778C193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995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Vader-Lexicon based(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ADA8C-96D6-F414-84C2-DC8E3C920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1228725"/>
            <a:ext cx="9815804" cy="4948238"/>
          </a:xfrm>
        </p:spPr>
      </p:pic>
    </p:spTree>
    <p:extLst>
      <p:ext uri="{BB962C8B-B14F-4D97-AF65-F5344CB8AC3E}">
        <p14:creationId xmlns:p14="http://schemas.microsoft.com/office/powerpoint/2010/main" val="91743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EE1F-466A-E6E4-0217-54258588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BUSINESS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AF4C-74C5-2A1D-C689-552D06ED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498336"/>
          </a:xfrm>
        </p:spPr>
        <p:txBody>
          <a:bodyPr>
            <a:normAutofit/>
          </a:bodyPr>
          <a:lstStyle/>
          <a:p>
            <a:r>
              <a:rPr lang="en-IN" sz="2000" dirty="0">
                <a:effectLst/>
                <a:ea typeface="Calibri" panose="020F0502020204030204" pitchFamily="34" charset="0"/>
              </a:rPr>
              <a:t>Sentiment analysis looks at the emotion expressed in a text</a:t>
            </a:r>
            <a:r>
              <a:rPr lang="en-IN" sz="2000" dirty="0">
                <a:ea typeface="Calibri" panose="020F0502020204030204" pitchFamily="34" charset="0"/>
              </a:rPr>
              <a:t>.</a:t>
            </a:r>
            <a:r>
              <a:rPr lang="en-IN" sz="2000" dirty="0">
                <a:effectLst/>
                <a:ea typeface="Calibri" panose="020F0502020204030204" pitchFamily="34" charset="0"/>
              </a:rPr>
              <a:t> It’s a form of text analytics that uses natural language processing (NLP) and machine learning. Sentiment analysis is also known as “opinion mining” or “emotion artificial intelligence”.</a:t>
            </a:r>
            <a:endParaRPr lang="en-IN" sz="2000" dirty="0">
              <a:effectLst/>
              <a:ea typeface="Arial" panose="020B0604020202020204" pitchFamily="34" charset="0"/>
            </a:endParaRPr>
          </a:p>
          <a:p>
            <a:r>
              <a:rPr lang="en-IN" sz="2000" dirty="0">
                <a:effectLst/>
                <a:ea typeface="Arial" panose="020B0604020202020204" pitchFamily="34" charset="0"/>
              </a:rPr>
              <a:t>The goal here is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2000" dirty="0">
                <a:effectLst/>
                <a:ea typeface="Calibri" panose="020F0502020204030204" pitchFamily="34" charset="0"/>
              </a:rPr>
              <a:t>used to determine whether a given text contains negative, positive emotions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54C9F-C56D-4CDE-3E58-549427F0333E}"/>
              </a:ext>
            </a:extLst>
          </p:cNvPr>
          <p:cNvSpPr txBox="1"/>
          <p:nvPr/>
        </p:nvSpPr>
        <p:spPr>
          <a:xfrm>
            <a:off x="986482" y="2699256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CE0FA-62BD-EB63-F258-6DDF93785AB6}"/>
              </a:ext>
            </a:extLst>
          </p:cNvPr>
          <p:cNvSpPr txBox="1"/>
          <p:nvPr/>
        </p:nvSpPr>
        <p:spPr>
          <a:xfrm>
            <a:off x="986482" y="3379791"/>
            <a:ext cx="8346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Web scraping.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Import the dataset.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Exploratory Data Analysis &amp; Visualization.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Text preprocessing.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Feature Extraction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Sentiment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Selecting Best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Model Deployment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2260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A7AC-31BA-6340-AC86-4469F5BF4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889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accent2">
                    <a:lumMod val="50000"/>
                  </a:schemeClr>
                </a:solidFill>
              </a:rPr>
              <a:t>Visualization of Vader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D67F4-17C5-ADED-174A-8FC1FEB3C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76" y="1020126"/>
            <a:ext cx="4893384" cy="38042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FF8CA2-46C7-B0D9-DFAD-D2D65C394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6340"/>
            <a:ext cx="5622216" cy="3451860"/>
          </a:xfrm>
        </p:spPr>
      </p:pic>
    </p:spTree>
    <p:extLst>
      <p:ext uri="{BB962C8B-B14F-4D97-AF65-F5344CB8AC3E}">
        <p14:creationId xmlns:p14="http://schemas.microsoft.com/office/powerpoint/2010/main" val="2113315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AA5-D442-EC5A-C537-8718448C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21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Polarity Sentiment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A42A89-4DAF-936B-4290-DAAF051972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2" y="1272650"/>
            <a:ext cx="5602371" cy="401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85CAEE-805D-BBCE-8B5A-8E10D097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486" y="1272651"/>
            <a:ext cx="4730213" cy="35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C9288-3A5B-151F-29EA-CF7BEFCEE64C}"/>
              </a:ext>
            </a:extLst>
          </p:cNvPr>
          <p:cNvSpPr txBox="1"/>
          <p:nvPr/>
        </p:nvSpPr>
        <p:spPr>
          <a:xfrm>
            <a:off x="1727200" y="5187454"/>
            <a:ext cx="41571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Polarity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41EA6-6C64-D8D6-37BD-BBC1FDB8486F}"/>
              </a:ext>
            </a:extLst>
          </p:cNvPr>
          <p:cNvSpPr txBox="1"/>
          <p:nvPr/>
        </p:nvSpPr>
        <p:spPr>
          <a:xfrm>
            <a:off x="6773332" y="5113867"/>
            <a:ext cx="473021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</a:t>
            </a:r>
            <a:r>
              <a:rPr lang="en-US" sz="2500" b="0" dirty="0">
                <a:effectLst/>
              </a:rPr>
              <a:t>he count of sentiment labels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62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C4B39-FCDC-BBDD-EA44-6A74CC0E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57743"/>
          </a:xfrm>
        </p:spPr>
        <p:txBody>
          <a:bodyPr>
            <a:normAutofit fontScale="90000"/>
          </a:bodyPr>
          <a:lstStyle/>
          <a:p>
            <a:br>
              <a:rPr lang="en-IN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Polarity Sentiment Analysis(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br>
              <a:rPr lang="en-IN" b="1" dirty="0">
                <a:solidFill>
                  <a:schemeClr val="accent2">
                    <a:lumMod val="50000"/>
                  </a:schemeClr>
                </a:solidFill>
              </a:rPr>
            </a:b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3A931-A689-8D4B-47AA-212A25678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67" y="1075267"/>
            <a:ext cx="10811933" cy="4349376"/>
          </a:xfrm>
        </p:spPr>
      </p:pic>
    </p:spTree>
    <p:extLst>
      <p:ext uri="{BB962C8B-B14F-4D97-AF65-F5344CB8AC3E}">
        <p14:creationId xmlns:p14="http://schemas.microsoft.com/office/powerpoint/2010/main" val="3391273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7398-9F13-C668-2559-D9393AB8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</p:spPr>
        <p:txBody>
          <a:bodyPr/>
          <a:lstStyle/>
          <a:p>
            <a:r>
              <a:rPr lang="en-IN" sz="4400" b="1" dirty="0" err="1">
                <a:solidFill>
                  <a:schemeClr val="accent2">
                    <a:lumMod val="50000"/>
                  </a:schemeClr>
                </a:solidFill>
              </a:rPr>
              <a:t>Affin</a:t>
            </a: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 Lexicon based</a:t>
            </a:r>
            <a:endParaRPr lang="en-IN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D64A81A-E61E-30C9-B532-21BD814EA7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1" y="1487840"/>
            <a:ext cx="5394971" cy="404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B4CBB88F-FAF3-E92B-CF6C-BD2F96CC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66812"/>
            <a:ext cx="45243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89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3B82-826E-EB26-B723-39D15DA1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808"/>
          </a:xfrm>
        </p:spPr>
        <p:txBody>
          <a:bodyPr>
            <a:normAutofit fontScale="90000"/>
          </a:bodyPr>
          <a:lstStyle/>
          <a:p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Affin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-Lexicon based(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5FF60F-3150-0E57-10AD-DCF65D374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7" y="1205971"/>
            <a:ext cx="4743209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C645DB-0BC3-B3EF-9284-F89ECC34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726" y="1032934"/>
            <a:ext cx="58991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56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B3CBE-AB40-6805-3809-0E5DC958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3879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Model Validation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C6A104-A512-D2C6-7A03-6D8738665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" y="1231900"/>
            <a:ext cx="9869080" cy="4945063"/>
          </a:xfrm>
        </p:spPr>
      </p:pic>
    </p:spTree>
    <p:extLst>
      <p:ext uri="{BB962C8B-B14F-4D97-AF65-F5344CB8AC3E}">
        <p14:creationId xmlns:p14="http://schemas.microsoft.com/office/powerpoint/2010/main" val="3869678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3DF0-FDF6-D23E-DD53-BFFC04EB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57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Machine Learning model based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1B8F18-2E9F-F707-7C5B-7E1EEADDB3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82" y="2013882"/>
            <a:ext cx="3837888" cy="36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C21781C-6810-8569-219B-A026652E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26" y="1973959"/>
            <a:ext cx="3734181" cy="373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3646A3B-9417-D574-710A-BB4449810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820" y="1973959"/>
            <a:ext cx="3734180" cy="363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E9BAA-AEBF-7F1B-35DA-ED918B3E3A12}"/>
              </a:ext>
            </a:extLst>
          </p:cNvPr>
          <p:cNvSpPr txBox="1"/>
          <p:nvPr/>
        </p:nvSpPr>
        <p:spPr>
          <a:xfrm>
            <a:off x="4815668" y="1348808"/>
            <a:ext cx="3083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6141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EA54-54F2-3375-047A-28EBB97B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23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Machine Learning model based(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1063E7D-407F-8080-0701-382EBE8A7E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1" y="1570759"/>
            <a:ext cx="3666930" cy="371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AA3FBD5-40A8-833A-7AA3-478E163E0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801" y="1570759"/>
            <a:ext cx="3666930" cy="371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A8EAF52B-DA10-F5D4-48E7-0AD2C6AC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165" y="1570759"/>
            <a:ext cx="3666930" cy="37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88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1AE0-D750-D095-52E5-D381B7D5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Machine Learning model based(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0E68F56-8878-1B33-C60D-882D27AB67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1464906"/>
            <a:ext cx="3620278" cy="36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35C8726-DF87-1998-8723-077250C4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139" y="1541944"/>
            <a:ext cx="3620278" cy="357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068FD6B-74BF-EC1E-509A-73FF4349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666" y="1464906"/>
            <a:ext cx="3620278" cy="36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532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E5DB-BA0D-3254-7911-F5A2B19CA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9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Metrics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D8BA0-B8D8-9DA0-31D3-AA617EA3E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31" y="1614195"/>
            <a:ext cx="8545045" cy="4226769"/>
          </a:xfrm>
        </p:spPr>
      </p:pic>
    </p:spTree>
    <p:extLst>
      <p:ext uri="{BB962C8B-B14F-4D97-AF65-F5344CB8AC3E}">
        <p14:creationId xmlns:p14="http://schemas.microsoft.com/office/powerpoint/2010/main" val="50912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6D94-5B78-4DFD-DFFB-7D688E5C7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838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Web Scraping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41B5-C0D2-C66F-22E9-093108AE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584"/>
            <a:ext cx="6927494" cy="4749379"/>
          </a:xfrm>
        </p:spPr>
        <p:txBody>
          <a:bodyPr>
            <a:normAutofit/>
          </a:bodyPr>
          <a:lstStyle/>
          <a:p>
            <a:r>
              <a:rPr lang="en-IN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Web scraping </a:t>
            </a: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 the process of collecting unstructured and structured data in an automated manner.</a:t>
            </a:r>
          </a:p>
          <a:p>
            <a:pPr marL="0" indent="0">
              <a:buNone/>
            </a:pPr>
            <a:r>
              <a:rPr lang="en-IN" sz="2400" b="1" dirty="0">
                <a:cs typeface="Times New Roman" panose="02020603050405020304" pitchFamily="18" charset="0"/>
              </a:rPr>
              <a:t>Web scraping Process: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Identify the target website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Collect URLs of the target pages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Make a request to these URLs to get the HTML of the page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 locators to find the information in the HTML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Save the data in a JSON or CSV file or some other structured format.</a:t>
            </a:r>
          </a:p>
          <a:p>
            <a:pPr marL="0" indent="0">
              <a:buNone/>
            </a:pPr>
            <a:endParaRPr lang="en-IN" sz="2400" b="1" dirty="0">
              <a:cs typeface="Times New Roman" panose="02020603050405020304" pitchFamily="18" charset="0"/>
            </a:endParaRPr>
          </a:p>
        </p:txBody>
      </p:sp>
      <p:pic>
        <p:nvPicPr>
          <p:cNvPr id="1028" name="Picture 4" descr="Python Web Scraping And Rest Api - Notebook by Aakash Rao N S (aakashns) |  Jovian">
            <a:extLst>
              <a:ext uri="{FF2B5EF4-FFF2-40B4-BE49-F238E27FC236}">
                <a16:creationId xmlns:a16="http://schemas.microsoft.com/office/drawing/2014/main" id="{30F418CE-8D72-ECE1-D8C4-E1040157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645" y="2052736"/>
            <a:ext cx="3328404" cy="23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79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46B8-98A7-F8C0-3977-ABFA025D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1912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Selecting the best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47243-8473-74A2-D303-9029E781F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0" y="1166813"/>
            <a:ext cx="10239360" cy="5010150"/>
          </a:xfrm>
        </p:spPr>
      </p:pic>
    </p:spTree>
    <p:extLst>
      <p:ext uri="{BB962C8B-B14F-4D97-AF65-F5344CB8AC3E}">
        <p14:creationId xmlns:p14="http://schemas.microsoft.com/office/powerpoint/2010/main" val="1164890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3B5D-74AD-DB14-25FC-1F7FCED0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95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Model Deployment &amp;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685DD-CFA3-3CFD-FF7F-F2D5F0FEF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147763"/>
            <a:ext cx="8940800" cy="5029200"/>
          </a:xfrm>
        </p:spPr>
      </p:pic>
    </p:spTree>
    <p:extLst>
      <p:ext uri="{BB962C8B-B14F-4D97-AF65-F5344CB8AC3E}">
        <p14:creationId xmlns:p14="http://schemas.microsoft.com/office/powerpoint/2010/main" val="2822996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8EF1-52B9-9010-EE66-2823ABEAC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863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Model Deployment &amp; Result(</a:t>
            </a:r>
            <a:r>
              <a:rPr lang="en-IN" sz="4000" b="1" dirty="0" err="1">
                <a:solidFill>
                  <a:schemeClr val="accent2">
                    <a:lumMod val="50000"/>
                  </a:schemeClr>
                </a:solidFill>
              </a:rPr>
              <a:t>contd</a:t>
            </a:r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8548B0-0F79-0540-6FAE-12AC071EF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81" y="1333500"/>
            <a:ext cx="9769151" cy="4843463"/>
          </a:xfrm>
        </p:spPr>
      </p:pic>
    </p:spTree>
    <p:extLst>
      <p:ext uri="{BB962C8B-B14F-4D97-AF65-F5344CB8AC3E}">
        <p14:creationId xmlns:p14="http://schemas.microsoft.com/office/powerpoint/2010/main" val="3681997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1650-2C60-971E-D5BF-633BE427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3234-BF05-4A86-B29E-84E985CFB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Free Thanks PowerPoint Templates and Google Slides Themes">
            <a:extLst>
              <a:ext uri="{FF2B5EF4-FFF2-40B4-BE49-F238E27FC236}">
                <a16:creationId xmlns:a16="http://schemas.microsoft.com/office/drawing/2014/main" id="{A4761EC1-7215-43AB-754F-F6C954F0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80" y="365125"/>
            <a:ext cx="10589092" cy="59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86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2D457-C907-ED55-D609-37418FFEA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3" y="191298"/>
            <a:ext cx="10823510" cy="64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1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31CA-043E-B12F-1180-F5E5F321D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67" y="345849"/>
            <a:ext cx="10515600" cy="726557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Import the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238944-B2BD-84AD-FDD1-DEB371137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67" y="1212980"/>
            <a:ext cx="11030339" cy="4935892"/>
          </a:xfrm>
        </p:spPr>
      </p:pic>
    </p:spTree>
    <p:extLst>
      <p:ext uri="{BB962C8B-B14F-4D97-AF65-F5344CB8AC3E}">
        <p14:creationId xmlns:p14="http://schemas.microsoft.com/office/powerpoint/2010/main" val="181431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4317B-4FDC-8577-64DB-1BF082C76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110344"/>
            <a:ext cx="4733319" cy="50291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D0A76B0-E545-CD50-4488-C19334984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56" y="1110344"/>
            <a:ext cx="505777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7970FB-E0C2-1AEE-BF49-223EB42B3FD8}"/>
              </a:ext>
            </a:extLst>
          </p:cNvPr>
          <p:cNvSpPr txBox="1"/>
          <p:nvPr/>
        </p:nvSpPr>
        <p:spPr>
          <a:xfrm>
            <a:off x="5533636" y="4148460"/>
            <a:ext cx="6361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.</a:t>
            </a:r>
            <a:r>
              <a:rPr lang="en-IN" b="1" dirty="0" err="1">
                <a:solidFill>
                  <a:schemeClr val="accent1"/>
                </a:solidFill>
              </a:rPr>
              <a:t>coloums</a:t>
            </a:r>
            <a:r>
              <a:rPr lang="en-IN" b="1" dirty="0">
                <a:solidFill>
                  <a:schemeClr val="accent1"/>
                </a:solidFill>
              </a:rPr>
              <a:t>-</a:t>
            </a:r>
            <a:r>
              <a:rPr lang="en-US" b="0" i="0" dirty="0">
                <a:solidFill>
                  <a:srgbClr val="273239"/>
                </a:solidFill>
                <a:effectLst/>
              </a:rPr>
              <a:t>it returns the names of the columns present in that </a:t>
            </a:r>
            <a:r>
              <a:rPr lang="en-US" dirty="0"/>
              <a:t>data frame</a:t>
            </a:r>
            <a:r>
              <a:rPr lang="en-US" b="0" i="0" dirty="0">
                <a:solidFill>
                  <a:srgbClr val="273239"/>
                </a:solidFill>
                <a:effectLst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.</a:t>
            </a:r>
            <a:r>
              <a:rPr lang="en-US" b="1" dirty="0" err="1">
                <a:solidFill>
                  <a:schemeClr val="accent1"/>
                </a:solidFill>
              </a:rPr>
              <a:t>dtypes</a:t>
            </a:r>
            <a:r>
              <a:rPr lang="en-US" b="1" dirty="0">
                <a:solidFill>
                  <a:schemeClr val="accent1"/>
                </a:solidFill>
              </a:rPr>
              <a:t>-</a:t>
            </a:r>
            <a:r>
              <a:rPr lang="en-US" b="0" i="0" dirty="0">
                <a:effectLst/>
              </a:rPr>
              <a:t>to get the data types of each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b="1" dirty="0">
                <a:solidFill>
                  <a:schemeClr val="accent1"/>
                </a:solidFill>
              </a:rPr>
              <a:t>info-</a:t>
            </a:r>
            <a:r>
              <a:rPr lang="en-US" b="0" i="0" dirty="0">
                <a:effectLst/>
              </a:rPr>
              <a:t>method in pandas is used to print a concise summary of a </a:t>
            </a:r>
            <a:r>
              <a:rPr lang="en-US" dirty="0"/>
              <a:t>data frame</a:t>
            </a:r>
            <a:r>
              <a:rPr lang="en-US" b="0" i="0" dirty="0">
                <a:effectLst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b="1" dirty="0" err="1">
                <a:solidFill>
                  <a:schemeClr val="accent1"/>
                </a:solidFill>
              </a:rPr>
              <a:t>nunique</a:t>
            </a:r>
            <a:r>
              <a:rPr lang="en-US" b="1" dirty="0">
                <a:solidFill>
                  <a:schemeClr val="accent1"/>
                </a:solidFill>
              </a:rPr>
              <a:t>()-</a:t>
            </a:r>
            <a:r>
              <a:rPr lang="en-US" b="0" i="0" dirty="0">
                <a:effectLst/>
                <a:latin typeface="SegoeUIVariable"/>
              </a:rPr>
              <a:t> </a:t>
            </a:r>
            <a:r>
              <a:rPr lang="en-US" b="0" i="0" dirty="0">
                <a:effectLst/>
              </a:rPr>
              <a:t>used to count the number of unique values in a </a:t>
            </a:r>
            <a:r>
              <a:rPr lang="en-US" dirty="0"/>
              <a:t>data frame</a:t>
            </a:r>
            <a:r>
              <a:rPr lang="en-US" b="0" i="0" dirty="0">
                <a:effectLst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.index-</a:t>
            </a:r>
            <a:r>
              <a:rPr lang="en-US" b="0" i="0" dirty="0">
                <a:effectLst/>
              </a:rPr>
              <a:t>used for identifying each row or element uniquely.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89E51-170A-2596-14A6-2E93CED3DF83}"/>
              </a:ext>
            </a:extLst>
          </p:cNvPr>
          <p:cNvSpPr txBox="1"/>
          <p:nvPr/>
        </p:nvSpPr>
        <p:spPr>
          <a:xfrm>
            <a:off x="587829" y="270588"/>
            <a:ext cx="90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4144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443072-BDA8-0F27-801D-83ECB7ED3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7" y="1380931"/>
            <a:ext cx="4932784" cy="5131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F1BFE-2BA4-E969-49B6-5B655066FE97}"/>
              </a:ext>
            </a:extLst>
          </p:cNvPr>
          <p:cNvSpPr txBox="1"/>
          <p:nvPr/>
        </p:nvSpPr>
        <p:spPr>
          <a:xfrm>
            <a:off x="6096000" y="1380931"/>
            <a:ext cx="5551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.describe-</a:t>
            </a:r>
            <a:r>
              <a:rPr lang="en-US" b="0" i="0" dirty="0">
                <a:effectLst/>
              </a:rPr>
              <a:t>used to generate descriptive statistics.</a:t>
            </a:r>
            <a:endParaRPr lang="en-I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.</a:t>
            </a:r>
            <a:r>
              <a:rPr lang="en-IN" b="1" dirty="0" err="1">
                <a:solidFill>
                  <a:schemeClr val="accent1"/>
                </a:solidFill>
              </a:rPr>
              <a:t>isnull</a:t>
            </a:r>
            <a:r>
              <a:rPr lang="en-IN" b="1" dirty="0">
                <a:solidFill>
                  <a:schemeClr val="accent1"/>
                </a:solidFill>
              </a:rPr>
              <a:t>().sum()-</a:t>
            </a:r>
            <a:r>
              <a:rPr lang="en-US" b="0" i="0" dirty="0">
                <a:effectLst/>
              </a:rPr>
              <a:t>used to count the number of missing or </a:t>
            </a:r>
            <a:r>
              <a:rPr lang="en-US" b="0" i="0" dirty="0" err="1">
                <a:effectLst/>
              </a:rPr>
              <a:t>NaN</a:t>
            </a:r>
            <a:r>
              <a:rPr lang="en-US" b="0" i="0" dirty="0">
                <a:effectLst/>
              </a:rPr>
              <a:t> values across the </a:t>
            </a:r>
            <a:r>
              <a:rPr lang="en-US" dirty="0"/>
              <a:t>d</a:t>
            </a:r>
            <a:r>
              <a:rPr lang="en-US" b="0" i="0" dirty="0">
                <a:effectLst/>
              </a:rPr>
              <a:t>ata frame.</a:t>
            </a:r>
            <a:endParaRPr lang="en-I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.shape-</a:t>
            </a:r>
            <a:r>
              <a:rPr lang="en-US" b="0" i="0" dirty="0">
                <a:effectLst/>
              </a:rPr>
              <a:t>used to get the dimensions of an array or </a:t>
            </a:r>
            <a:r>
              <a:rPr lang="en-US" dirty="0"/>
              <a:t>d</a:t>
            </a:r>
            <a:r>
              <a:rPr lang="en-US" b="0" i="0" dirty="0">
                <a:effectLst/>
              </a:rPr>
              <a:t>ata frame.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65034-9197-0D4E-4B50-61C2E4164492}"/>
              </a:ext>
            </a:extLst>
          </p:cNvPr>
          <p:cNvSpPr txBox="1"/>
          <p:nvPr/>
        </p:nvSpPr>
        <p:spPr>
          <a:xfrm>
            <a:off x="438149" y="345233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Data Pre-Processing(</a:t>
            </a:r>
            <a:r>
              <a:rPr lang="en-IN" sz="4000" b="1" dirty="0" err="1">
                <a:solidFill>
                  <a:schemeClr val="accent2">
                    <a:lumMod val="50000"/>
                  </a:schemeClr>
                </a:solidFill>
                <a:latin typeface="+mj-lt"/>
              </a:rPr>
              <a:t>contd</a:t>
            </a:r>
            <a:r>
              <a:rPr lang="en-IN" sz="4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857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49FC-F3FC-59F2-E8BE-D3E2551A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21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Exploratory Data Analysis &amp; Visualization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4BFF9B9-E517-981F-FA77-660289EB71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8910"/>
            <a:ext cx="4032380" cy="405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20CE6818-8942-9F3A-1F2A-84CDC6F8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445" y="1144186"/>
            <a:ext cx="3311404" cy="405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714B8-C0D6-36F8-7E8D-B083EA7F3AA3}"/>
              </a:ext>
            </a:extLst>
          </p:cNvPr>
          <p:cNvSpPr txBox="1"/>
          <p:nvPr/>
        </p:nvSpPr>
        <p:spPr>
          <a:xfrm>
            <a:off x="838200" y="5566048"/>
            <a:ext cx="354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Count Plot for Count of the ratings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4729B-AB46-9C7E-18C7-2EE1E181BE15}"/>
              </a:ext>
            </a:extLst>
          </p:cNvPr>
          <p:cNvSpPr txBox="1"/>
          <p:nvPr/>
        </p:nvSpPr>
        <p:spPr>
          <a:xfrm>
            <a:off x="5660757" y="5390648"/>
            <a:ext cx="316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Histogram for Count of the ratings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684E6-A6BE-1D0C-05AF-90BE7AC3E736}"/>
              </a:ext>
            </a:extLst>
          </p:cNvPr>
          <p:cNvSpPr txBox="1"/>
          <p:nvPr/>
        </p:nvSpPr>
        <p:spPr>
          <a:xfrm>
            <a:off x="9418662" y="2096587"/>
            <a:ext cx="253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Libraries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/>
              <a:t>Matplotlib.pyplot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1374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4998</TotalTime>
  <Words>846</Words>
  <Application>Microsoft Office PowerPoint</Application>
  <PresentationFormat>Widescreen</PresentationFormat>
  <Paragraphs>137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Google Sans</vt:lpstr>
      <vt:lpstr>SegoeUIVariable</vt:lpstr>
      <vt:lpstr>Times New Roman</vt:lpstr>
      <vt:lpstr>Wingdings</vt:lpstr>
      <vt:lpstr>Office Theme</vt:lpstr>
      <vt:lpstr>NLP SENTIMENT ANALYSIS</vt:lpstr>
      <vt:lpstr>Contents</vt:lpstr>
      <vt:lpstr>BUSINESS OBJECTIVE</vt:lpstr>
      <vt:lpstr>Web Scraping</vt:lpstr>
      <vt:lpstr>PowerPoint Presentation</vt:lpstr>
      <vt:lpstr>Import the dataset</vt:lpstr>
      <vt:lpstr>PowerPoint Presentation</vt:lpstr>
      <vt:lpstr>PowerPoint Presentation</vt:lpstr>
      <vt:lpstr>Exploratory Data Analysis &amp; Visualization</vt:lpstr>
      <vt:lpstr>EDA &amp; Vizualization(contd)</vt:lpstr>
      <vt:lpstr>Exploratory Data Analysis(contd)</vt:lpstr>
      <vt:lpstr>Text Pre-Processing</vt:lpstr>
      <vt:lpstr>Text Pre-Processing</vt:lpstr>
      <vt:lpstr>Text Pre-Preprocessing</vt:lpstr>
      <vt:lpstr>Text Pre-Processing(contd)</vt:lpstr>
      <vt:lpstr>Text Pre-Preprocessing</vt:lpstr>
      <vt:lpstr>Word Cloud</vt:lpstr>
      <vt:lpstr>Word Cloud(contd)</vt:lpstr>
      <vt:lpstr>Word Cloud(contd)</vt:lpstr>
      <vt:lpstr>WORD CLOUD(contd)</vt:lpstr>
      <vt:lpstr>WORD CLOUD(contd)</vt:lpstr>
      <vt:lpstr>The length of words in a review for all the rating </vt:lpstr>
      <vt:lpstr>Count vectorizer</vt:lpstr>
      <vt:lpstr>Count vectorizer(Contd)</vt:lpstr>
      <vt:lpstr>Term Frequency with TFIDF</vt:lpstr>
      <vt:lpstr>Term Frequency with TFIDF</vt:lpstr>
      <vt:lpstr>Sentiment Analysis &amp; Models Evaluated</vt:lpstr>
      <vt:lpstr>Vader-Lexicon based</vt:lpstr>
      <vt:lpstr>Vader-Lexicon based(contd)</vt:lpstr>
      <vt:lpstr>Visualization of Vader</vt:lpstr>
      <vt:lpstr>Polarity Sentiment Analysis</vt:lpstr>
      <vt:lpstr> Polarity Sentiment Analysis(contd) </vt:lpstr>
      <vt:lpstr>Affin Lexicon based</vt:lpstr>
      <vt:lpstr>Affin-Lexicon based(contd)</vt:lpstr>
      <vt:lpstr>Model Validation</vt:lpstr>
      <vt:lpstr>Machine Learning model based</vt:lpstr>
      <vt:lpstr>Machine Learning model based(contd)</vt:lpstr>
      <vt:lpstr>Machine Learning model based(contd)</vt:lpstr>
      <vt:lpstr>Metrics</vt:lpstr>
      <vt:lpstr>Selecting the best model</vt:lpstr>
      <vt:lpstr>Model Deployment &amp; Result</vt:lpstr>
      <vt:lpstr>Model Deployment &amp; Result(contd)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SENTIMENT ANALYSIS</dc:title>
  <dc:creator>Vara Lakshmi Devika Ramireddy</dc:creator>
  <cp:lastModifiedBy>Vara Lakshmi Devika Ramireddy</cp:lastModifiedBy>
  <cp:revision>9</cp:revision>
  <dcterms:created xsi:type="dcterms:W3CDTF">2024-03-25T14:31:24Z</dcterms:created>
  <dcterms:modified xsi:type="dcterms:W3CDTF">2024-04-02T13:20:11Z</dcterms:modified>
</cp:coreProperties>
</file>